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41E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32720" y="-1371600"/>
            <a:ext cx="4114800" cy="4114800"/>
          </a:xfrm>
          <a:prstGeom prst="ellipse">
            <a:avLst/>
          </a:prstGeom>
          <a:solidFill>
            <a:srgbClr val="4B2E9E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029200"/>
            <a:ext cx="3657600" cy="3657600"/>
          </a:xfrm>
          <a:prstGeom prst="ellipse">
            <a:avLst/>
          </a:prstGeom>
          <a:solidFill>
            <a:srgbClr val="4B2E9E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502920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4B2E9E"/>
          </a:solidFill>
          <a:ln w="12700">
            <a:solidFill>
              <a:srgbClr val="6D5B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502920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IN EARLY ACCESS</a:t>
            </a:r>
            <a:endParaRPr lang="en-US" sz="1050" dirty="0"/>
          </a:p>
        </p:txBody>
      </p:sp>
      <p:pic>
        <p:nvPicPr>
          <p:cNvPr id="6" name="Image 0" descr="star-logo-te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783080"/>
            <a:ext cx="685800" cy="685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16459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548640" y="26974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on track. From day one to graduation.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548640" y="3246120"/>
            <a:ext cx="6035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AI-powered early-warning platform for higher education — built to catch a struggling student before it becomes a dropped class, lost tuition, or a missed graduation.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4526280"/>
            <a:ext cx="1554480" cy="0"/>
          </a:xfrm>
          <a:prstGeom prst="line">
            <a:avLst/>
          </a:prstGeom>
          <a:noFill/>
          <a:ln w="25400">
            <a:solidFill>
              <a:srgbClr val="14B8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46634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campuscompass.ai</a:t>
            </a:r>
            <a:endParaRPr lang="en-US" sz="1300" dirty="0"/>
          </a:p>
        </p:txBody>
      </p:sp>
      <p:pic>
        <p:nvPicPr>
          <p:cNvPr id="12" name="Image 1" descr="campus-illustrat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1417320"/>
            <a:ext cx="4023360" cy="40233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 Overview  |  Confidential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Go-to-market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one institution, prove the model, expand — the standard motion in this category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69164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F3F1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508760" y="19202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7" name="Image 1" descr="icons/targ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926" y="2105406"/>
            <a:ext cx="315468" cy="3154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27432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731520" y="310896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 through a single pilot institution — not a broad launch. Prove the product works against real data, real users.</a:t>
            </a:r>
            <a:endParaRPr lang="en-US" sz="1000" dirty="0"/>
          </a:p>
        </p:txBody>
      </p:sp>
      <p:sp>
        <p:nvSpPr>
          <p:cNvPr id="10" name="Shape 6"/>
          <p:cNvSpPr/>
          <p:nvPr/>
        </p:nvSpPr>
        <p:spPr>
          <a:xfrm>
            <a:off x="3364992" y="169164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F3F1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325112" y="19202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2" name="Image 2" descr="icons/trendingU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278" y="2105406"/>
            <a:ext cx="315468" cy="31546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364992" y="27432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3547872" y="310896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Gather real outcomes and a genuine case study before expanding — the credibility that unlocks the next conversation.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6181344" y="169164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F3F1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7141464" y="19202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7" name="Image 3" descr="icons/layer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630" y="2105406"/>
            <a:ext cx="315468" cy="3154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181344" y="27432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6364224" y="310896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Land-and-expand from there: one department to a full campus — the highest-ROI motion in ed-tech.</a:t>
            </a:r>
            <a:endParaRPr lang="en-US" sz="1000" dirty="0"/>
          </a:p>
        </p:txBody>
      </p:sp>
      <p:sp>
        <p:nvSpPr>
          <p:cNvPr id="20" name="Shape 14"/>
          <p:cNvSpPr/>
          <p:nvPr/>
        </p:nvSpPr>
        <p:spPr>
          <a:xfrm>
            <a:off x="8997696" y="169164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F3F1FA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9957816" y="19202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2" name="Image 4" descr="icons/repea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2982" y="2105406"/>
            <a:ext cx="315468" cy="31546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997696" y="27432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9180576" y="310896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proven institution becomes the reference for the next — compounding credibility, not starting from zero each time.</a:t>
            </a:r>
            <a:endParaRPr lang="en-US" sz="1000" dirty="0"/>
          </a:p>
        </p:txBody>
      </p:sp>
      <p:sp>
        <p:nvSpPr>
          <p:cNvPr id="25" name="Text 18"/>
          <p:cNvSpPr/>
          <p:nvPr/>
        </p:nvSpPr>
        <p:spPr>
          <a:xfrm>
            <a:off x="548640" y="425196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now: outreach underway with four institutions across multiple states — including one with hands-on technical validation already complete.</a:t>
            </a:r>
            <a:endParaRPr lang="en-US" sz="1250" dirty="0"/>
          </a:p>
        </p:txBody>
      </p:sp>
      <p:sp>
        <p:nvSpPr>
          <p:cNvPr id="26" name="Shape 19"/>
          <p:cNvSpPr/>
          <p:nvPr/>
        </p:nvSpPr>
        <p:spPr>
          <a:xfrm>
            <a:off x="548640" y="4800600"/>
            <a:ext cx="11064240" cy="1280160"/>
          </a:xfrm>
          <a:prstGeom prst="roundRect">
            <a:avLst>
              <a:gd name="adj" fmla="val 7143"/>
            </a:avLst>
          </a:prstGeom>
          <a:solidFill>
            <a:srgbClr val="F3F1FA"/>
          </a:solidFill>
          <a:ln/>
        </p:spPr>
      </p:sp>
      <p:sp>
        <p:nvSpPr>
          <p:cNvPr id="27" name="Text 20"/>
          <p:cNvSpPr/>
          <p:nvPr/>
        </p:nvSpPr>
        <p:spPr>
          <a:xfrm>
            <a:off x="822960" y="498348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pace, not faster: this market buys slowly by nature. Higher ed follows academic-year cycles with multi-stakeholder approval. A sequential, proof-first rollout is the realistic path here — not a shortcut we're choosing to avoid, but how this category actually buys.</a:t>
            </a:r>
            <a:endParaRPr lang="en-US" sz="1150" dirty="0"/>
          </a:p>
        </p:txBody>
      </p:sp>
      <p:sp>
        <p:nvSpPr>
          <p:cNvPr id="28" name="Text 21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industry-standard EdTech GTM practice (2026 reporting)</a:t>
            </a:r>
            <a:endParaRPr lang="en-US" sz="1000" dirty="0"/>
          </a:p>
        </p:txBody>
      </p:sp>
      <p:sp>
        <p:nvSpPr>
          <p:cNvPr id="29" name="Text 22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341E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4114800"/>
            <a:ext cx="4114800" cy="4114800"/>
          </a:xfrm>
          <a:prstGeom prst="ellipse">
            <a:avLst/>
          </a:prstGeom>
          <a:solidFill>
            <a:srgbClr val="4B2E9E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914400" cy="91440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4" name="Image 0" descr="icons/fla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5528" y="704088"/>
            <a:ext cx="420624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45920" y="5486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8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STATUS</a:t>
            </a:r>
            <a:endParaRPr lang="en-US" sz="1100" dirty="0"/>
          </a:p>
        </p:txBody>
      </p:sp>
      <p:pic>
        <p:nvPicPr>
          <p:cNvPr id="6" name="Image 1" descr="star-logo-te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45920" y="804672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we are today</a:t>
            </a:r>
            <a:endParaRPr lang="en-US" sz="3000" dirty="0"/>
          </a:p>
        </p:txBody>
      </p:sp>
      <p:sp>
        <p:nvSpPr>
          <p:cNvPr id="8" name="Shape 4"/>
          <p:cNvSpPr/>
          <p:nvPr/>
        </p:nvSpPr>
        <p:spPr>
          <a:xfrm>
            <a:off x="548640" y="1645920"/>
            <a:ext cx="11064240" cy="868680"/>
          </a:xfrm>
          <a:prstGeom prst="roundRect">
            <a:avLst>
              <a:gd name="adj" fmla="val 10526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22960" y="1645920"/>
            <a:ext cx="10515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early-access platform has completed end-to-end LMS integration testing and built a pipeline of </a:t>
            </a:r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target university pilots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representing over </a:t>
            </a:r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25,000 potential student seats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548640" y="2743200"/>
            <a:ext cx="5532120" cy="1463040"/>
          </a:xfrm>
          <a:prstGeom prst="roundRect">
            <a:avLst>
              <a:gd name="adj" fmla="val 6250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822960" y="2999232"/>
            <a:ext cx="594360" cy="59436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12" name="Image 2" descr="icons/rocke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7" y="3159709"/>
            <a:ext cx="273406" cy="27340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00200" y="2926080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in early access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1600200" y="3273552"/>
            <a:ext cx="4343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platform is live and fully functional. No institutional customers signed yet — this is deliberate, not a gap we're hiding.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6126480" y="2743200"/>
            <a:ext cx="5532120" cy="1463040"/>
          </a:xfrm>
          <a:prstGeom prst="roundRect">
            <a:avLst>
              <a:gd name="adj" fmla="val 6250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400800" y="2999232"/>
            <a:ext cx="594360" cy="59436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17" name="Image 3" descr="icons/checkCircl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277" y="3159709"/>
            <a:ext cx="273406" cy="27340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178040" y="2926080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technical validation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7178040" y="3273552"/>
            <a:ext cx="4343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first real integration partnership: full SSO and course-sync verified end-to-end against Edlink's live LMS sandbox — not a mockup or a slide claim.</a:t>
            </a:r>
            <a:endParaRPr lang="en-US" sz="1000" dirty="0"/>
          </a:p>
        </p:txBody>
      </p:sp>
      <p:sp>
        <p:nvSpPr>
          <p:cNvPr id="20" name="Shape 14"/>
          <p:cNvSpPr/>
          <p:nvPr/>
        </p:nvSpPr>
        <p:spPr>
          <a:xfrm>
            <a:off x="548640" y="4343400"/>
            <a:ext cx="5532120" cy="1463040"/>
          </a:xfrm>
          <a:prstGeom prst="roundRect">
            <a:avLst>
              <a:gd name="adj" fmla="val 6250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822960" y="4599432"/>
            <a:ext cx="594360" cy="59436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22" name="Image 4" descr="icons/users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7" y="4759909"/>
            <a:ext cx="273406" cy="27340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600200" y="4526280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the pilot pipeline</a:t>
            </a:r>
            <a:endParaRPr lang="en-US" sz="1350" dirty="0"/>
          </a:p>
        </p:txBody>
      </p:sp>
      <p:sp>
        <p:nvSpPr>
          <p:cNvPr id="24" name="Text 17"/>
          <p:cNvSpPr/>
          <p:nvPr/>
        </p:nvSpPr>
        <p:spPr>
          <a:xfrm>
            <a:off x="1600200" y="4873752"/>
            <a:ext cx="4343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Introductory meetings underway with four institutions across multiple states — including one with hands-on technical validation already complete.</a:t>
            </a:r>
            <a:endParaRPr lang="en-US" sz="1000" dirty="0"/>
          </a:p>
        </p:txBody>
      </p:sp>
      <p:sp>
        <p:nvSpPr>
          <p:cNvPr id="25" name="Shape 18"/>
          <p:cNvSpPr/>
          <p:nvPr/>
        </p:nvSpPr>
        <p:spPr>
          <a:xfrm>
            <a:off x="6126480" y="4343400"/>
            <a:ext cx="5532120" cy="1463040"/>
          </a:xfrm>
          <a:prstGeom prst="roundRect">
            <a:avLst>
              <a:gd name="adj" fmla="val 6250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6400800" y="4599432"/>
            <a:ext cx="594360" cy="59436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27" name="Image 5" descr="icons/targe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1277" y="4759909"/>
            <a:ext cx="273406" cy="273406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7178040" y="4526280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Deliberate sequencing</a:t>
            </a:r>
            <a:endParaRPr lang="en-US" sz="1350" dirty="0"/>
          </a:p>
        </p:txBody>
      </p:sp>
      <p:sp>
        <p:nvSpPr>
          <p:cNvPr id="29" name="Text 21"/>
          <p:cNvSpPr/>
          <p:nvPr/>
        </p:nvSpPr>
        <p:spPr>
          <a:xfrm>
            <a:off x="7178040" y="4873752"/>
            <a:ext cx="43434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 prioritizes proving outcomes with a first real pilot before broader go-to-market — see Go-to-Market for why.</a:t>
            </a:r>
            <a:endParaRPr lang="en-US" sz="1000" dirty="0"/>
          </a:p>
        </p:txBody>
      </p:sp>
      <p:sp>
        <p:nvSpPr>
          <p:cNvPr id="30" name="Text 2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31" name="Text 23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technical execution, with a clear plan to close the commercial gap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pic>
        <p:nvPicPr>
          <p:cNvPr id="5" name="Image 1" descr="founder-phot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91640"/>
            <a:ext cx="1554480" cy="1554480"/>
          </a:xfrm>
          <a:prstGeom prst="ellipse">
            <a:avLst/>
          </a:prstGeom>
        </p:spPr>
      </p:pic>
      <p:sp>
        <p:nvSpPr>
          <p:cNvPr id="6" name="Text 2"/>
          <p:cNvSpPr/>
          <p:nvPr/>
        </p:nvSpPr>
        <p:spPr>
          <a:xfrm>
            <a:off x="2331720" y="1783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Randy Jones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2331720" y="21488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 &amp; Lead Engineer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2331720" y="2514600"/>
            <a:ext cx="9052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Randy Jones brings 25+ years of enterprise software engineering to lead product development — including the full graduation engine, LMS integration layer, and Aria's permission-gated action system already live today.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548640" y="3429000"/>
            <a:ext cx="11064240" cy="1371600"/>
          </a:xfrm>
          <a:prstGeom prst="roundRect">
            <a:avLst>
              <a:gd name="adj" fmla="val 6667"/>
            </a:avLst>
          </a:prstGeom>
          <a:solidFill>
            <a:srgbClr val="FEF3E2"/>
          </a:solidFill>
          <a:ln/>
        </p:spPr>
      </p:sp>
      <p:sp>
        <p:nvSpPr>
          <p:cNvPr id="10" name="Text 6"/>
          <p:cNvSpPr/>
          <p:nvPr/>
        </p:nvSpPr>
        <p:spPr>
          <a:xfrm>
            <a:off x="822960" y="36118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Closing the commercial gap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22960" y="393192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Today, this is a single technical founder. This $500K raise funds a dedicated sales lead to run university procurement, plus strategic ed-tech advisors to guide the sales cycle.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341E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-1645920"/>
            <a:ext cx="3657600" cy="3657600"/>
          </a:xfrm>
          <a:prstGeom prst="ellipse">
            <a:avLst/>
          </a:prstGeom>
          <a:solidFill>
            <a:srgbClr val="4B2E9E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914400" cy="91440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4" name="Image 0" descr="icons/dollarSig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5528" y="704088"/>
            <a:ext cx="420624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45920" y="5486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8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</a:t>
            </a:r>
            <a:endParaRPr lang="en-US" sz="1100" dirty="0"/>
          </a:p>
        </p:txBody>
      </p:sp>
      <p:pic>
        <p:nvPicPr>
          <p:cNvPr id="6" name="Image 1" descr="star-logo-te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45920" y="804672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Funding</a:t>
            </a:r>
            <a:endParaRPr lang="en-US" sz="3000" dirty="0"/>
          </a:p>
        </p:txBody>
      </p:sp>
      <p:sp>
        <p:nvSpPr>
          <p:cNvPr id="8" name="Shape 4"/>
          <p:cNvSpPr/>
          <p:nvPr/>
        </p:nvSpPr>
        <p:spPr>
          <a:xfrm>
            <a:off x="548640" y="1691640"/>
            <a:ext cx="4023360" cy="2103120"/>
          </a:xfrm>
          <a:prstGeom prst="roundRect">
            <a:avLst>
              <a:gd name="adj" fmla="val 5217"/>
            </a:avLst>
          </a:prstGeom>
          <a:solidFill>
            <a:srgbClr val="4B2E9E"/>
          </a:solidFill>
          <a:ln w="25400">
            <a:solidFill>
              <a:srgbClr val="14B8A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548640" y="1965960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$500K</a:t>
            </a:r>
            <a:endParaRPr lang="en-US" sz="4200" dirty="0"/>
          </a:p>
        </p:txBody>
      </p:sp>
      <p:sp>
        <p:nvSpPr>
          <p:cNvPr id="10" name="Text 6"/>
          <p:cNvSpPr/>
          <p:nvPr/>
        </p:nvSpPr>
        <p:spPr>
          <a:xfrm>
            <a:off x="548640" y="274320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8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Pre-Seed Round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22960" y="315468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Keeping the founder's day job — this raise funds the company, not a founder salary.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4892040" y="1691640"/>
            <a:ext cx="502920" cy="50292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13" name="Image 2" descr="icons/user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828" y="1827428"/>
            <a:ext cx="231343" cy="23134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532120" y="1664208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lead hire — $280K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5532120" y="1938528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18-month loaded comp to convert our 4 already-warm pipeline conversations — not to generate demand from zero.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8458200" y="1691640"/>
            <a:ext cx="502920" cy="50292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17" name="Image 3" descr="icons/layer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988" y="1827428"/>
            <a:ext cx="231343" cy="23134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098280" y="1664208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 — $60K</a:t>
            </a:r>
            <a:endParaRPr lang="en-US" sz="1150" dirty="0"/>
          </a:p>
        </p:txBody>
      </p:sp>
      <p:sp>
        <p:nvSpPr>
          <p:cNvPr id="19" name="Text 13"/>
          <p:cNvSpPr/>
          <p:nvPr/>
        </p:nvSpPr>
        <p:spPr>
          <a:xfrm>
            <a:off x="9098280" y="1938528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Scaling LMS coverage beyond Canvas and hardening the platform for real institutional load.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4892040" y="2834640"/>
            <a:ext cx="502920" cy="50292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21" name="Image 4" descr="icons/shiel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828" y="2970428"/>
            <a:ext cx="231343" cy="231343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532120" y="2807208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&amp; compliance — $50K</a:t>
            </a:r>
            <a:endParaRPr lang="en-US" sz="1150" dirty="0"/>
          </a:p>
        </p:txBody>
      </p:sp>
      <p:sp>
        <p:nvSpPr>
          <p:cNvPr id="23" name="Text 16"/>
          <p:cNvSpPr/>
          <p:nvPr/>
        </p:nvSpPr>
        <p:spPr>
          <a:xfrm>
            <a:off x="5532120" y="3081528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Contracts, data-privacy review, and the operational groundwork institutional procurement requires.</a:t>
            </a:r>
            <a:endParaRPr lang="en-US" sz="950" dirty="0"/>
          </a:p>
        </p:txBody>
      </p:sp>
      <p:sp>
        <p:nvSpPr>
          <p:cNvPr id="24" name="Shape 17"/>
          <p:cNvSpPr/>
          <p:nvPr/>
        </p:nvSpPr>
        <p:spPr>
          <a:xfrm>
            <a:off x="8458200" y="2834640"/>
            <a:ext cx="502920" cy="50292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25" name="Image 5" descr="icons/targe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3988" y="2970428"/>
            <a:ext cx="231343" cy="231343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9098280" y="2807208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travel &amp; support — $50K</a:t>
            </a:r>
            <a:endParaRPr lang="en-US" sz="1150" dirty="0"/>
          </a:p>
        </p:txBody>
      </p:sp>
      <p:sp>
        <p:nvSpPr>
          <p:cNvPr id="27" name="Text 19"/>
          <p:cNvSpPr/>
          <p:nvPr/>
        </p:nvSpPr>
        <p:spPr>
          <a:xfrm>
            <a:off x="9098280" y="3081528"/>
            <a:ext cx="2834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in front of pipeline institutions and supporting pilots hands-on.</a:t>
            </a:r>
            <a:endParaRPr lang="en-US" sz="950" dirty="0"/>
          </a:p>
        </p:txBody>
      </p:sp>
      <p:sp>
        <p:nvSpPr>
          <p:cNvPr id="28" name="Text 20"/>
          <p:cNvSpPr/>
          <p:nvPr/>
        </p:nvSpPr>
        <p:spPr>
          <a:xfrm>
            <a:off x="4892040" y="3794760"/>
            <a:ext cx="6309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B9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Subtotal $440K + ~14% contingency ($60K) = $500K</a:t>
            </a:r>
            <a:endParaRPr lang="en-US" sz="900" dirty="0"/>
          </a:p>
        </p:txBody>
      </p:sp>
      <p:sp>
        <p:nvSpPr>
          <p:cNvPr id="29" name="Shape 21"/>
          <p:cNvSpPr/>
          <p:nvPr/>
        </p:nvSpPr>
        <p:spPr>
          <a:xfrm>
            <a:off x="548640" y="4114800"/>
            <a:ext cx="11064240" cy="1965960"/>
          </a:xfrm>
          <a:prstGeom prst="roundRect">
            <a:avLst>
              <a:gd name="adj" fmla="val 4651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30" name="Text 22"/>
          <p:cNvSpPr/>
          <p:nvPr/>
        </p:nvSpPr>
        <p:spPr>
          <a:xfrm>
            <a:off x="822960" y="42976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buys: 12-month milestones</a:t>
            </a:r>
            <a:endParaRPr lang="en-US" sz="1400" dirty="0"/>
          </a:p>
        </p:txBody>
      </p:sp>
      <p:sp>
        <p:nvSpPr>
          <p:cNvPr id="31" name="Text 23"/>
          <p:cNvSpPr/>
          <p:nvPr/>
        </p:nvSpPr>
        <p:spPr>
          <a:xfrm>
            <a:off x="822960" y="470916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32" name="Text 24"/>
          <p:cNvSpPr/>
          <p:nvPr/>
        </p:nvSpPr>
        <p:spPr>
          <a:xfrm>
            <a:off x="1143000" y="4709160"/>
            <a:ext cx="10149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 2 of the 4 already-warm pipeline institutions to signed, live deployments</a:t>
            </a:r>
            <a:endParaRPr lang="en-US" sz="1150" dirty="0"/>
          </a:p>
        </p:txBody>
      </p:sp>
      <p:sp>
        <p:nvSpPr>
          <p:cNvPr id="33" name="Text 25"/>
          <p:cNvSpPr/>
          <p:nvPr/>
        </p:nvSpPr>
        <p:spPr>
          <a:xfrm>
            <a:off x="822960" y="5138928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1143000" y="5138928"/>
            <a:ext cx="10149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LMS integration coverage beyond Canvas, building on the existing Edlink architecture</a:t>
            </a:r>
            <a:endParaRPr lang="en-US" sz="1150" dirty="0"/>
          </a:p>
        </p:txBody>
      </p:sp>
      <p:sp>
        <p:nvSpPr>
          <p:cNvPr id="35" name="Text 27"/>
          <p:cNvSpPr/>
          <p:nvPr/>
        </p:nvSpPr>
        <p:spPr>
          <a:xfrm>
            <a:off x="822960" y="5568696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36" name="Text 28"/>
          <p:cNvSpPr/>
          <p:nvPr/>
        </p:nvSpPr>
        <p:spPr>
          <a:xfrm>
            <a:off x="1143000" y="5568696"/>
            <a:ext cx="10149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 the sales lead in parallel with the first pilot conversion, not before pull is proven</a:t>
            </a:r>
            <a:endParaRPr lang="en-US" sz="1150" dirty="0"/>
          </a:p>
        </p:txBody>
      </p:sp>
      <p:sp>
        <p:nvSpPr>
          <p:cNvPr id="37" name="Text 29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38" name="Text 30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 modeled across a weighted institution-size spread, not one repeated number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600200"/>
            <a:ext cx="2651760" cy="1554480"/>
          </a:xfrm>
          <a:prstGeom prst="roundRect">
            <a:avLst>
              <a:gd name="adj" fmla="val 5882"/>
            </a:avLst>
          </a:prstGeom>
          <a:solidFill>
            <a:srgbClr val="F3F1FA"/>
          </a:solidFill>
          <a:ln/>
        </p:spPr>
      </p:sp>
      <p:sp>
        <p:nvSpPr>
          <p:cNvPr id="6" name="Text 3"/>
          <p:cNvSpPr/>
          <p:nvPr/>
        </p:nvSpPr>
        <p:spPr>
          <a:xfrm>
            <a:off x="713232" y="1719072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 → $8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13232" y="2121408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student / year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713232" y="2450592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Pilot-year price stepping up to standard pricing once value is proven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3337560" y="1600200"/>
            <a:ext cx="2651760" cy="1554480"/>
          </a:xfrm>
          <a:prstGeom prst="roundRect">
            <a:avLst>
              <a:gd name="adj" fmla="val 5882"/>
            </a:avLst>
          </a:prstGeom>
          <a:solidFill>
            <a:srgbClr val="F3F1FA"/>
          </a:solidFill>
          <a:ln/>
        </p:spPr>
      </p:sp>
      <p:sp>
        <p:nvSpPr>
          <p:cNvPr id="10" name="Text 7"/>
          <p:cNvSpPr/>
          <p:nvPr/>
        </p:nvSpPr>
        <p:spPr>
          <a:xfrm>
            <a:off x="3502152" y="1719072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5K–20K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3502152" y="2121408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/ med / large mix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3502152" y="2450592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Blended pipeline model — medium anchored to Morgan State's real 11,559 enrollment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6126480" y="1600200"/>
            <a:ext cx="2651760" cy="1554480"/>
          </a:xfrm>
          <a:prstGeom prst="roundRect">
            <a:avLst>
              <a:gd name="adj" fmla="val 5882"/>
            </a:avLst>
          </a:prstGeom>
          <a:solidFill>
            <a:srgbClr val="F3F1FA"/>
          </a:solidFill>
          <a:ln/>
        </p:spPr>
      </p:sp>
      <p:sp>
        <p:nvSpPr>
          <p:cNvPr id="14" name="Text 11"/>
          <p:cNvSpPr/>
          <p:nvPr/>
        </p:nvSpPr>
        <p:spPr>
          <a:xfrm>
            <a:off x="6291072" y="1719072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$49K → $97K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291072" y="2121408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blended ACV / institution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291072" y="2450592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across the small/medium/large spread, pilot vs. standard pricing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8915400" y="1600200"/>
            <a:ext cx="2651760" cy="1554480"/>
          </a:xfrm>
          <a:prstGeom prst="roundRect">
            <a:avLst>
              <a:gd name="adj" fmla="val 5882"/>
            </a:avLst>
          </a:prstGeom>
          <a:solidFill>
            <a:srgbClr val="F3F1FA"/>
          </a:solidFill>
          <a:ln/>
        </p:spPr>
      </p:sp>
      <p:sp>
        <p:nvSpPr>
          <p:cNvPr id="18" name="Text 15"/>
          <p:cNvSpPr/>
          <p:nvPr/>
        </p:nvSpPr>
        <p:spPr>
          <a:xfrm>
            <a:off x="9079992" y="1719072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~75%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079992" y="2121408"/>
            <a:ext cx="2331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estimated gross margin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9079992" y="2450592"/>
            <a:ext cx="2331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COGS ~25% of revenue: hosting, AI API costs, integration &amp; support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548640" y="33375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revenue path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548640" y="3703320"/>
            <a:ext cx="21031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85800" y="380390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 1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685800" y="4041648"/>
            <a:ext cx="1828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$49K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685800" y="4498848"/>
            <a:ext cx="1828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institution signed at pilot pricing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2788920" y="3703320"/>
            <a:ext cx="21031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2926080" y="380390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 2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2926080" y="4041648"/>
            <a:ext cx="1828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$195K</a:t>
            </a:r>
            <a:endParaRPr lang="en-US" sz="1900" dirty="0"/>
          </a:p>
        </p:txBody>
      </p:sp>
      <p:sp>
        <p:nvSpPr>
          <p:cNvPr id="29" name="Text 26"/>
          <p:cNvSpPr/>
          <p:nvPr/>
        </p:nvSpPr>
        <p:spPr>
          <a:xfrm>
            <a:off x="2926080" y="4498848"/>
            <a:ext cx="1828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at standard + 2 new pilots signed</a:t>
            </a:r>
            <a:endParaRPr lang="en-US" sz="850" dirty="0"/>
          </a:p>
        </p:txBody>
      </p:sp>
      <p:sp>
        <p:nvSpPr>
          <p:cNvPr id="30" name="Shape 27"/>
          <p:cNvSpPr/>
          <p:nvPr/>
        </p:nvSpPr>
        <p:spPr>
          <a:xfrm>
            <a:off x="5029200" y="3703320"/>
            <a:ext cx="21031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166360" y="380390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 3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5166360" y="4041648"/>
            <a:ext cx="1828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$487K</a:t>
            </a:r>
            <a:endParaRPr lang="en-US" sz="1900" dirty="0"/>
          </a:p>
        </p:txBody>
      </p:sp>
      <p:sp>
        <p:nvSpPr>
          <p:cNvPr id="33" name="Text 30"/>
          <p:cNvSpPr/>
          <p:nvPr/>
        </p:nvSpPr>
        <p:spPr>
          <a:xfrm>
            <a:off x="5166360" y="4498848"/>
            <a:ext cx="1828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at standard + 4 new pilots signed</a:t>
            </a:r>
            <a:endParaRPr lang="en-US" sz="850" dirty="0"/>
          </a:p>
        </p:txBody>
      </p:sp>
      <p:sp>
        <p:nvSpPr>
          <p:cNvPr id="34" name="Shape 31"/>
          <p:cNvSpPr/>
          <p:nvPr/>
        </p:nvSpPr>
        <p:spPr>
          <a:xfrm>
            <a:off x="7269480" y="3703320"/>
            <a:ext cx="21031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7406640" y="380390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 4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7406640" y="4041648"/>
            <a:ext cx="1828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$975K</a:t>
            </a:r>
            <a:endParaRPr lang="en-US" sz="1900" dirty="0"/>
          </a:p>
        </p:txBody>
      </p:sp>
      <p:sp>
        <p:nvSpPr>
          <p:cNvPr id="37" name="Text 34"/>
          <p:cNvSpPr/>
          <p:nvPr/>
        </p:nvSpPr>
        <p:spPr>
          <a:xfrm>
            <a:off x="7406640" y="4498848"/>
            <a:ext cx="1828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at standard + 6 new pilots signed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9509760" y="3703320"/>
            <a:ext cx="21031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9646920" y="3803904"/>
            <a:ext cx="1828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 5</a:t>
            </a:r>
            <a:endParaRPr lang="en-US" sz="1050" dirty="0"/>
          </a:p>
        </p:txBody>
      </p:sp>
      <p:sp>
        <p:nvSpPr>
          <p:cNvPr id="40" name="Text 37"/>
          <p:cNvSpPr/>
          <p:nvPr/>
        </p:nvSpPr>
        <p:spPr>
          <a:xfrm>
            <a:off x="9646920" y="4041648"/>
            <a:ext cx="1828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$1.66M</a:t>
            </a:r>
            <a:endParaRPr lang="en-US" sz="1900" dirty="0"/>
          </a:p>
        </p:txBody>
      </p:sp>
      <p:sp>
        <p:nvSpPr>
          <p:cNvPr id="41" name="Text 38"/>
          <p:cNvSpPr/>
          <p:nvPr/>
        </p:nvSpPr>
        <p:spPr>
          <a:xfrm>
            <a:off x="9646920" y="4498848"/>
            <a:ext cx="1828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at standard + 8 new pilots (21 total)</a:t>
            </a:r>
            <a:endParaRPr lang="en-US" sz="850" dirty="0"/>
          </a:p>
        </p:txBody>
      </p:sp>
      <p:sp>
        <p:nvSpPr>
          <p:cNvPr id="42" name="Shape 39"/>
          <p:cNvSpPr/>
          <p:nvPr/>
        </p:nvSpPr>
        <p:spPr>
          <a:xfrm>
            <a:off x="548640" y="5440680"/>
            <a:ext cx="11064240" cy="960120"/>
          </a:xfrm>
          <a:prstGeom prst="roundRect">
            <a:avLst>
              <a:gd name="adj" fmla="val 7619"/>
            </a:avLst>
          </a:prstGeom>
          <a:solidFill>
            <a:srgbClr val="FEF3E2"/>
          </a:solidFill>
          <a:ln/>
        </p:spPr>
      </p:sp>
      <p:sp>
        <p:nvSpPr>
          <p:cNvPr id="43" name="Text 40"/>
          <p:cNvSpPr/>
          <p:nvPr/>
        </p:nvSpPr>
        <p:spPr>
          <a:xfrm>
            <a:off x="822960" y="5440680"/>
            <a:ext cx="10515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i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Modeling note: pricing ($4→$8/student) and new-institution-per-year pace are our own working assumptions, not published or contractually confirmed. Institution sizing blends a small/medium/large spread (~5K/~12K/~20K students) rather than repeating one institution's size — medium is anchored to Morgan State's real enrollment. Gross margin (~75%) is a directional SaaS-industry estimate, not derived from our own realized costs yet.</a:t>
            </a:r>
            <a:endParaRPr lang="en-US" sz="900" dirty="0"/>
          </a:p>
        </p:txBody>
      </p:sp>
      <p:sp>
        <p:nvSpPr>
          <p:cNvPr id="44" name="Text 41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45" name="Text 42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341E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4114800" cy="4114800"/>
          </a:xfrm>
          <a:prstGeom prst="ellipse">
            <a:avLst/>
          </a:prstGeom>
          <a:solidFill>
            <a:srgbClr val="4B2E9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next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foundation is built. Here's where it goes from here.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1600200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3 months: complete first end-to-end pilot integration with a real institution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2075688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68680" y="2075688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3-6 months: expand LMS coverage across additional major platforms, building on Canvas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2551176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2551176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6-12 months: onboard the sales lead funded by this raise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3026664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68680" y="3026664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6-12 months: begin K-12 expansion planning once the higher-ed beachhead is proven</a:t>
            </a:r>
            <a:endParaRPr lang="en-US" sz="1200" dirty="0"/>
          </a:p>
        </p:txBody>
      </p:sp>
      <p:pic>
        <p:nvPicPr>
          <p:cNvPr id="13" name="Image 0" descr="graduation-illustr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6760" y="777240"/>
            <a:ext cx="3017520" cy="301752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548640" y="3886200"/>
            <a:ext cx="11064240" cy="0"/>
          </a:xfrm>
          <a:prstGeom prst="line">
            <a:avLst/>
          </a:prstGeom>
          <a:noFill/>
          <a:ln w="12700">
            <a:solidFill>
              <a:srgbClr val="5C4AA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48640" y="4160520"/>
            <a:ext cx="1280160" cy="1280160"/>
          </a:xfrm>
          <a:prstGeom prst="ellipse">
            <a:avLst/>
          </a:prstGeom>
          <a:solidFill>
            <a:srgbClr val="4B2E9E"/>
          </a:solidFill>
          <a:ln w="25400">
            <a:solidFill>
              <a:srgbClr val="14B8A6"/>
            </a:solidFill>
            <a:prstDash val="solid"/>
          </a:ln>
        </p:spPr>
      </p:sp>
      <p:pic>
        <p:nvPicPr>
          <p:cNvPr id="16" name="Image 1" descr="star-logo-te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4480560"/>
            <a:ext cx="640080" cy="64008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2011680" y="42062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Randy Jones</a:t>
            </a:r>
            <a:endParaRPr lang="en-US" sz="1700" dirty="0"/>
          </a:p>
        </p:txBody>
      </p:sp>
      <p:sp>
        <p:nvSpPr>
          <p:cNvPr id="18" name="Text 14"/>
          <p:cNvSpPr/>
          <p:nvPr/>
        </p:nvSpPr>
        <p:spPr>
          <a:xfrm>
            <a:off x="2011680" y="45262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 &amp; Lead Engineer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2011680" y="48006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4E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randy@campuscompass.ai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2011680" y="507492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25+ years of full-stack software development across enterprise and government-grade systems.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548640" y="5806440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4B2E9E"/>
          </a:solidFill>
          <a:ln w="12700">
            <a:solidFill>
              <a:srgbClr val="6D5BC7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48640" y="5806440"/>
            <a:ext cx="2377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IN EARLY ACCESS</a:t>
            </a:r>
            <a:endParaRPr lang="en-US" sz="950" dirty="0"/>
          </a:p>
        </p:txBody>
      </p:sp>
      <p:sp>
        <p:nvSpPr>
          <p:cNvPr id="23" name="Text 19"/>
          <p:cNvSpPr/>
          <p:nvPr/>
        </p:nvSpPr>
        <p:spPr>
          <a:xfrm>
            <a:off x="7955280" y="42062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in touch</a:t>
            </a:r>
            <a:endParaRPr lang="en-US" sz="1600" dirty="0"/>
          </a:p>
        </p:txBody>
      </p:sp>
      <p:sp>
        <p:nvSpPr>
          <p:cNvPr id="24" name="Text 20"/>
          <p:cNvSpPr/>
          <p:nvPr/>
        </p:nvSpPr>
        <p:spPr>
          <a:xfrm>
            <a:off x="7955280" y="46177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hello@campuscompass.ai</a:t>
            </a:r>
            <a:endParaRPr lang="en-US" sz="1250" dirty="0"/>
          </a:p>
        </p:txBody>
      </p:sp>
      <p:sp>
        <p:nvSpPr>
          <p:cNvPr id="25" name="Text 21"/>
          <p:cNvSpPr/>
          <p:nvPr/>
        </p:nvSpPr>
        <p:spPr>
          <a:xfrm>
            <a:off x="7955280" y="4864608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B9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inquiries</a:t>
            </a:r>
            <a:endParaRPr lang="en-US" sz="950" dirty="0"/>
          </a:p>
        </p:txBody>
      </p:sp>
      <p:sp>
        <p:nvSpPr>
          <p:cNvPr id="26" name="Text 22"/>
          <p:cNvSpPr/>
          <p:nvPr/>
        </p:nvSpPr>
        <p:spPr>
          <a:xfrm>
            <a:off x="7955280" y="52120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pilot@campuscompass.ai</a:t>
            </a:r>
            <a:endParaRPr lang="en-US" sz="1250" dirty="0"/>
          </a:p>
        </p:txBody>
      </p:sp>
      <p:sp>
        <p:nvSpPr>
          <p:cNvPr id="27" name="Text 23"/>
          <p:cNvSpPr/>
          <p:nvPr/>
        </p:nvSpPr>
        <p:spPr>
          <a:xfrm>
            <a:off x="7955280" y="5458968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B9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program requests</a:t>
            </a:r>
            <a:endParaRPr lang="en-US" sz="950" dirty="0"/>
          </a:p>
        </p:txBody>
      </p:sp>
      <p:sp>
        <p:nvSpPr>
          <p:cNvPr id="28" name="Text 24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 fall behind quietly — and it costs everyone when no one catches it in time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554480"/>
            <a:ext cx="110642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68680" y="1783080"/>
            <a:ext cx="10424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higher-ed institutions lose an estimated </a:t>
            </a:r>
            <a:pPr indent="0" marL="0">
              <a:lnSpc>
                <a:spcPct val="130000"/>
              </a:lnSpc>
              <a:buNone/>
            </a:pPr>
            <a:r>
              <a:rPr lang="en-US" sz="17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$30B+ per year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 wasted tuition and lost revenue because roughly </a:t>
            </a:r>
            <a:pPr indent="0" marL="0">
              <a:lnSpc>
                <a:spcPct val="130000"/>
              </a:lnSpc>
              <a:buNone/>
            </a:pPr>
            <a:r>
              <a:rPr lang="en-US" sz="17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38% of enrolled students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drop out quietly, without timely intervention reaching their support network.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48640" y="320040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77240" y="333756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~38%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777240" y="397764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students who start a bachelor's degree do not finish within 6 years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297680" y="320040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26280" y="333756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~24%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4526280" y="397764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first-time freshmen never return for their sophomore year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046720" y="320040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75320" y="333756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93%</a:t>
            </a:r>
            <a:endParaRPr lang="en-US" sz="3000" dirty="0"/>
          </a:p>
        </p:txBody>
      </p:sp>
      <p:sp>
        <p:nvSpPr>
          <p:cNvPr id="15" name="Text 12"/>
          <p:cNvSpPr/>
          <p:nvPr/>
        </p:nvSpPr>
        <p:spPr>
          <a:xfrm>
            <a:off x="8275320" y="3977640"/>
            <a:ext cx="3108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4-year colleges already run some early-alert system — most only reach the school, not the family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512064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E8EAFB"/>
          </a:solidFill>
          <a:ln/>
        </p:spPr>
      </p:sp>
      <p:sp>
        <p:nvSpPr>
          <p:cNvPr id="17" name="Shape 14"/>
          <p:cNvSpPr/>
          <p:nvPr/>
        </p:nvSpPr>
        <p:spPr>
          <a:xfrm>
            <a:off x="822960" y="53492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8" name="Image 1" descr="icons/trendingU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126" y="5534406"/>
            <a:ext cx="315468" cy="315468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691640" y="5257800"/>
            <a:ext cx="9692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intervention already works — where it's actually built in</a:t>
            </a:r>
            <a:endParaRPr lang="en-US" sz="1350" dirty="0"/>
          </a:p>
        </p:txBody>
      </p:sp>
      <p:sp>
        <p:nvSpPr>
          <p:cNvPr id="20" name="Text 16"/>
          <p:cNvSpPr/>
          <p:nvPr/>
        </p:nvSpPr>
        <p:spPr>
          <a:xfrm>
            <a:off x="1691640" y="5577840"/>
            <a:ext cx="969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Georgia State's GPS Advising system used student data to trigger timely advising outreach for at-risk students — raising the university's 6-year graduation rate by roughly 23% and saving students an estimated $21M in tuition from earlier completion.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NSCRC, NCES, ThinkImpact, Wooclap (2025–2026 aggregated reporting)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solution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syncs live LMS data to flag at-risk students, drafts a permission-gated action plan, and alerts advisors and families before a class is dropped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645920"/>
            <a:ext cx="475488" cy="47548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6" name="Image 1" descr="icons/barCha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22" y="1774302"/>
            <a:ext cx="218724" cy="2187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88720" y="1618488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graduation tracking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88720" y="1883664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Projected graduation date, pace, and financial impact — recalculated the moment a grade changes.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548640" y="2487168"/>
            <a:ext cx="475488" cy="47548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0" name="Image 2" descr="icons/alert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022" y="2615550"/>
            <a:ext cx="218724" cy="21872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88720" y="2459736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At-risk course alerts before they cost a semester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1188720" y="272491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 flags a slipping grade early enough to actually do something about it.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548640" y="3328416"/>
            <a:ext cx="475488" cy="47548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4" name="Image 3" descr="icons/sparkle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022" y="3456798"/>
            <a:ext cx="218724" cy="21872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88720" y="3300984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 — a permission-gated AI advisor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1188720" y="356616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into every dashboard, 24/7 — notifies the right person, but never acts without a human's OK.</a:t>
            </a:r>
            <a:endParaRPr lang="en-US" sz="1150" dirty="0"/>
          </a:p>
        </p:txBody>
      </p:sp>
      <p:sp>
        <p:nvSpPr>
          <p:cNvPr id="17" name="Shape 11"/>
          <p:cNvSpPr/>
          <p:nvPr/>
        </p:nvSpPr>
        <p:spPr>
          <a:xfrm>
            <a:off x="548640" y="4169664"/>
            <a:ext cx="475488" cy="47548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8" name="Image 4" descr="icons/lin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22" y="4298046"/>
            <a:ext cx="218724" cy="21872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188720" y="4142232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Multi-LMS sync via Edlink</a:t>
            </a:r>
            <a:endParaRPr lang="en-US" sz="1400" dirty="0"/>
          </a:p>
        </p:txBody>
      </p:sp>
      <p:sp>
        <p:nvSpPr>
          <p:cNvPr id="20" name="Text 13"/>
          <p:cNvSpPr/>
          <p:nvPr/>
        </p:nvSpPr>
        <p:spPr>
          <a:xfrm>
            <a:off x="1188720" y="4407408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Canvas is live today; Blackboard and Moodle are underway on the same integration layer.</a:t>
            </a:r>
            <a:endParaRPr lang="en-US" sz="1150" dirty="0"/>
          </a:p>
        </p:txBody>
      </p:sp>
      <p:sp>
        <p:nvSpPr>
          <p:cNvPr id="21" name="Shape 14"/>
          <p:cNvSpPr/>
          <p:nvPr/>
        </p:nvSpPr>
        <p:spPr>
          <a:xfrm>
            <a:off x="548640" y="5010912"/>
            <a:ext cx="475488" cy="47548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2" name="Image 5" descr="icons/ey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022" y="5139294"/>
            <a:ext cx="218724" cy="218724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1188720" y="4983480"/>
            <a:ext cx="9875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Parent dashboard</a:t>
            </a:r>
            <a:endParaRPr lang="en-US" sz="1400" dirty="0"/>
          </a:p>
        </p:txBody>
      </p:sp>
      <p:sp>
        <p:nvSpPr>
          <p:cNvPr id="24" name="Text 16"/>
          <p:cNvSpPr/>
          <p:nvPr/>
        </p:nvSpPr>
        <p:spPr>
          <a:xfrm>
            <a:off x="1188720" y="5248656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surfaced automatically — nothing for a family to dig for.</a:t>
            </a:r>
            <a:endParaRPr lang="en-US" sz="1150" dirty="0"/>
          </a:p>
        </p:txBody>
      </p:sp>
      <p:sp>
        <p:nvSpPr>
          <p:cNvPr id="25" name="Shape 17"/>
          <p:cNvSpPr/>
          <p:nvPr/>
        </p:nvSpPr>
        <p:spPr>
          <a:xfrm>
            <a:off x="548640" y="5943600"/>
            <a:ext cx="11064240" cy="502920"/>
          </a:xfrm>
          <a:prstGeom prst="roundRect">
            <a:avLst>
              <a:gd name="adj" fmla="val 14545"/>
            </a:avLst>
          </a:prstGeom>
          <a:solidFill>
            <a:srgbClr val="E7FBF6"/>
          </a:solidFill>
          <a:ln/>
        </p:spPr>
      </p:sp>
      <p:sp>
        <p:nvSpPr>
          <p:cNvPr id="26" name="Text 18"/>
          <p:cNvSpPr/>
          <p:nvPr/>
        </p:nvSpPr>
        <p:spPr>
          <a:xfrm>
            <a:off x="777240" y="5943600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expansion: </a:t>
            </a:r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engine already runs a K-12 version — progress tracking, counselor alerts, and pathway planning for grades 9-12 — planned as a second market once the higher-ed beachhead is proven.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28" name="Text 20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341E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4389120"/>
            <a:ext cx="3657600" cy="3657600"/>
          </a:xfrm>
          <a:prstGeom prst="ellipse">
            <a:avLst/>
          </a:prstGeom>
          <a:solidFill>
            <a:srgbClr val="4B2E9E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457200"/>
            <a:ext cx="914400" cy="9144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4" name="Image 0" descr="icons/sparkl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5528" y="704088"/>
            <a:ext cx="420624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45920" y="5486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9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DIFFERENTIATOR</a:t>
            </a:r>
            <a:endParaRPr lang="en-US" sz="1100" dirty="0"/>
          </a:p>
        </p:txBody>
      </p:sp>
      <p:pic>
        <p:nvPicPr>
          <p:cNvPr id="6" name="Image 1" descr="star-logo-te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45920" y="804672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Aria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548640" y="160020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“AI advisors” in ed-tech are a chatbot bolted onto a dashboard. Aria is built to act — with a person's permission, every time.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48640" y="2331720"/>
            <a:ext cx="2606040" cy="2834640"/>
          </a:xfrm>
          <a:prstGeom prst="roundRect">
            <a:avLst>
              <a:gd name="adj" fmla="val 3509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1508760" y="26060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1" name="Image 2" descr="icons/alert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926" y="2791206"/>
            <a:ext cx="315468" cy="31546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48640" y="34290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Notices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731520" y="3794760"/>
            <a:ext cx="2240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 continuously watches grades, pace, and course status across every connected dashboard.</a:t>
            </a:r>
            <a:endParaRPr lang="en-US" sz="1050" dirty="0"/>
          </a:p>
        </p:txBody>
      </p:sp>
      <p:sp>
        <p:nvSpPr>
          <p:cNvPr id="14" name="Shape 9"/>
          <p:cNvSpPr/>
          <p:nvPr/>
        </p:nvSpPr>
        <p:spPr>
          <a:xfrm>
            <a:off x="3364992" y="2331720"/>
            <a:ext cx="2606040" cy="2834640"/>
          </a:xfrm>
          <a:prstGeom prst="roundRect">
            <a:avLst>
              <a:gd name="adj" fmla="val 3509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4325112" y="26060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6" name="Image 3" descr="icons/checkCircl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278" y="2791206"/>
            <a:ext cx="315468" cy="31546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364992" y="34290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Confirms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3547872" y="3794760"/>
            <a:ext cx="2240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acting, Aria explains exactly what it wants to do and asks — nothing happens silently.</a:t>
            </a:r>
            <a:endParaRPr lang="en-US" sz="1050" dirty="0"/>
          </a:p>
        </p:txBody>
      </p:sp>
      <p:sp>
        <p:nvSpPr>
          <p:cNvPr id="19" name="Shape 13"/>
          <p:cNvSpPr/>
          <p:nvPr/>
        </p:nvSpPr>
        <p:spPr>
          <a:xfrm>
            <a:off x="6181344" y="2331720"/>
            <a:ext cx="2606040" cy="2834640"/>
          </a:xfrm>
          <a:prstGeom prst="roundRect">
            <a:avLst>
              <a:gd name="adj" fmla="val 3509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7141464" y="26060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1" name="Image 4" descr="icons/lin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6630" y="2791206"/>
            <a:ext cx="315468" cy="3154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181344" y="34290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6364224" y="3794760"/>
            <a:ext cx="2240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Notifies the right person — advisor or parent — or proposes a recovery action. Logged, every time.</a:t>
            </a:r>
            <a:endParaRPr lang="en-US" sz="1050" dirty="0"/>
          </a:p>
        </p:txBody>
      </p:sp>
      <p:sp>
        <p:nvSpPr>
          <p:cNvPr id="24" name="Shape 17"/>
          <p:cNvSpPr/>
          <p:nvPr/>
        </p:nvSpPr>
        <p:spPr>
          <a:xfrm>
            <a:off x="8997696" y="2331720"/>
            <a:ext cx="2606040" cy="2834640"/>
          </a:xfrm>
          <a:prstGeom prst="roundRect">
            <a:avLst>
              <a:gd name="adj" fmla="val 3509"/>
            </a:avLst>
          </a:prstGeom>
          <a:solidFill>
            <a:srgbClr val="4B2E9E"/>
          </a:solidFill>
          <a:ln w="12700">
            <a:solidFill>
              <a:srgbClr val="5C4AAE"/>
            </a:solidFill>
            <a:prstDash val="solid"/>
          </a:ln>
        </p:spPr>
      </p:sp>
      <p:sp>
        <p:nvSpPr>
          <p:cNvPr id="25" name="Shape 18"/>
          <p:cNvSpPr/>
          <p:nvPr/>
        </p:nvSpPr>
        <p:spPr>
          <a:xfrm>
            <a:off x="9957816" y="260604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6" name="Image 5" descr="icons/shiel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2982" y="2791206"/>
            <a:ext cx="315468" cy="31546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8997696" y="3429000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Stays visible</a:t>
            </a:r>
            <a:endParaRPr lang="en-US" sz="1500" dirty="0"/>
          </a:p>
        </p:txBody>
      </p:sp>
      <p:sp>
        <p:nvSpPr>
          <p:cNvPr id="28" name="Text 20"/>
          <p:cNvSpPr/>
          <p:nvPr/>
        </p:nvSpPr>
        <p:spPr>
          <a:xfrm>
            <a:off x="9180576" y="3794760"/>
            <a:ext cx="2240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D8D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action is auditable and shown to the people affected — full transparency, not a black box.</a:t>
            </a:r>
            <a:endParaRPr lang="en-US" sz="1050" dirty="0"/>
          </a:p>
        </p:txBody>
      </p:sp>
      <p:sp>
        <p:nvSpPr>
          <p:cNvPr id="29" name="Text 21"/>
          <p:cNvSpPr/>
          <p:nvPr/>
        </p:nvSpPr>
        <p:spPr>
          <a:xfrm>
            <a:off x="548640" y="553212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B9A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AI is becoming standard across ed-tech. The differentiator is doing it safely — permission-gated, fully auditable, and built to include the whole support network, not just the institution.</a:t>
            </a:r>
            <a:endParaRPr lang="en-US" sz="1150" dirty="0"/>
          </a:p>
        </p:txBody>
      </p:sp>
      <p:sp>
        <p:nvSpPr>
          <p:cNvPr id="30" name="Text 2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31" name="Text 23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2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steps from live LMS data to a family knowing before it's too late — not a technical architecture diagram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691640"/>
            <a:ext cx="3566160" cy="2788920"/>
          </a:xfrm>
          <a:prstGeom prst="roundRect">
            <a:avLst>
              <a:gd name="adj" fmla="val 3279"/>
            </a:avLst>
          </a:prstGeom>
          <a:solidFill>
            <a:srgbClr val="F7F6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965960" y="1965960"/>
            <a:ext cx="777240" cy="77724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7" name="Image 1" descr="icons/l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815" y="2175815"/>
            <a:ext cx="357530" cy="35753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31520" y="1993392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48640" y="292608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Sync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822960" y="3337560"/>
            <a:ext cx="3017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syncs live LMS grades and course status to flag a student's at-risk pace the moment it changes — not on a nightly batch job.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4325112" y="1691640"/>
            <a:ext cx="3566160" cy="2788920"/>
          </a:xfrm>
          <a:prstGeom prst="roundRect">
            <a:avLst>
              <a:gd name="adj" fmla="val 3279"/>
            </a:avLst>
          </a:prstGeom>
          <a:solidFill>
            <a:srgbClr val="F7F6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5742432" y="1965960"/>
            <a:ext cx="777240" cy="77724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3" name="Image 2" descr="icons/sparkle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287" y="2175815"/>
            <a:ext cx="357530" cy="35753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507992" y="1993392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4325112" y="292608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4599432" y="3337560"/>
            <a:ext cx="3017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 drafts a permission-gated action plan — who to notify, what to recommend — and asks for confirmation before anything happens.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101584" y="1691640"/>
            <a:ext cx="3566160" cy="2788920"/>
          </a:xfrm>
          <a:prstGeom prst="roundRect">
            <a:avLst>
              <a:gd name="adj" fmla="val 3279"/>
            </a:avLst>
          </a:prstGeom>
          <a:solidFill>
            <a:srgbClr val="F7F6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9518904" y="1965960"/>
            <a:ext cx="777240" cy="77724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9" name="Image 3" descr="icons/checkCircl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8759" y="2175815"/>
            <a:ext cx="357530" cy="35753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284464" y="1993392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8101584" y="292608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</a:t>
            </a:r>
            <a:endParaRPr lang="en-US" sz="1700" dirty="0"/>
          </a:p>
        </p:txBody>
      </p:sp>
      <p:sp>
        <p:nvSpPr>
          <p:cNvPr id="22" name="Text 16"/>
          <p:cNvSpPr/>
          <p:nvPr/>
        </p:nvSpPr>
        <p:spPr>
          <a:xfrm>
            <a:off x="8375904" y="3337560"/>
            <a:ext cx="3017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confirmed, Aria alerts the advisor and family directly, so someone can step in before a class is dropped.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4160520" y="2880360"/>
            <a:ext cx="2926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24" name="Text 18"/>
          <p:cNvSpPr/>
          <p:nvPr/>
        </p:nvSpPr>
        <p:spPr>
          <a:xfrm>
            <a:off x="7936992" y="2880360"/>
            <a:ext cx="2926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25" name="Shape 19"/>
          <p:cNvSpPr/>
          <p:nvPr/>
        </p:nvSpPr>
        <p:spPr>
          <a:xfrm>
            <a:off x="548640" y="4800600"/>
            <a:ext cx="11064240" cy="1554480"/>
          </a:xfrm>
          <a:prstGeom prst="roundRect">
            <a:avLst>
              <a:gd name="adj" fmla="val 5882"/>
            </a:avLst>
          </a:prstGeom>
          <a:solidFill>
            <a:srgbClr val="F3F1FA"/>
          </a:solidFill>
          <a:ln/>
        </p:spPr>
      </p:sp>
      <p:sp>
        <p:nvSpPr>
          <p:cNvPr id="26" name="Text 20"/>
          <p:cNvSpPr/>
          <p:nvPr/>
        </p:nvSpPr>
        <p:spPr>
          <a:xfrm>
            <a:off x="822960" y="49834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on a real engineering foundation — not a mockup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822960" y="532180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working graduation engine recalculates projected grad date, pace, and financial impact in real time. Grade calculations are tested against real synced LMS data — including edge cases like modified letter grades (A+, D-) that generic implementations miss. Every Aria-initiated action is written to an audit log, with role-based access built with FERPA/COPPA in mind from day one.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29" name="Text 23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everyone in a student's corner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audiences, one shared, real-time picture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691640"/>
            <a:ext cx="2606040" cy="32918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508760" y="196596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7" name="Image 1" descr="icons/graduationCa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926" y="2151126"/>
            <a:ext cx="315468" cy="3154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27889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Students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731520" y="3200400"/>
            <a:ext cx="22402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where you stand, always — real-time tracking, early alerts, and an advisor that's never too busy to answer.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3364992" y="1691640"/>
            <a:ext cx="2606040" cy="32918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325112" y="1965960"/>
            <a:ext cx="685800" cy="68580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12" name="Image 2" descr="icons/user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278" y="2151126"/>
            <a:ext cx="315468" cy="31546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364992" y="27889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Parents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3547872" y="3200400"/>
            <a:ext cx="22402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informed without hovering — see progress and get notified early, before a report card is a surprise.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6181344" y="1691640"/>
            <a:ext cx="2606040" cy="32918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7141464" y="1965960"/>
            <a:ext cx="685800" cy="68580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7" name="Image 3" descr="icons/clipboar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630" y="2151126"/>
            <a:ext cx="315468" cy="3154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181344" y="27889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Advisors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6364224" y="3200400"/>
            <a:ext cx="22402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 less time hunting, more time helping — Aria surfaces who needs attention and lets you act directly.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8997696" y="1691640"/>
            <a:ext cx="2606040" cy="32918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9957816" y="1965960"/>
            <a:ext cx="685800" cy="6858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2" name="Image 4" descr="icons/barChar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2982" y="2151126"/>
            <a:ext cx="315468" cy="31546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997696" y="27889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Administrators</a:t>
            </a:r>
            <a:endParaRPr lang="en-US" sz="1500" dirty="0"/>
          </a:p>
        </p:txBody>
      </p:sp>
      <p:sp>
        <p:nvSpPr>
          <p:cNvPr id="24" name="Text 17"/>
          <p:cNvSpPr/>
          <p:nvPr/>
        </p:nvSpPr>
        <p:spPr>
          <a:xfrm>
            <a:off x="9180576" y="3200400"/>
            <a:ext cx="22402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whole picture — real-time retention data by major, and response tracking.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26" name="Text 19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opportunity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specific, winnable beachhead — not the entire global ed-tech category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60020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EEF0FE"/>
          </a:solidFill>
          <a:ln/>
        </p:spPr>
      </p:sp>
      <p:sp>
        <p:nvSpPr>
          <p:cNvPr id="6" name="Text 3"/>
          <p:cNvSpPr/>
          <p:nvPr/>
        </p:nvSpPr>
        <p:spPr>
          <a:xfrm>
            <a:off x="777240" y="173736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$4.2B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777240" y="2286000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higher-ed student retention software market — the specific category CampusCompass sells into, not general ed-tech spend.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297680" y="160020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E7FBF6"/>
          </a:solidFill>
          <a:ln/>
        </p:spPr>
      </p:sp>
      <p:sp>
        <p:nvSpPr>
          <p:cNvPr id="9" name="Text 6"/>
          <p:cNvSpPr/>
          <p:nvPr/>
        </p:nvSpPr>
        <p:spPr>
          <a:xfrm>
            <a:off x="4526280" y="173736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B8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$350M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4526280" y="2286000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Initial beachhead: mid-sized 4-year universities lacking a built-in family alert system today.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046720" y="160020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FEF3E2"/>
          </a:solidFill>
          <a:ln/>
        </p:spPr>
      </p:sp>
      <p:sp>
        <p:nvSpPr>
          <p:cNvPr id="12" name="Text 9"/>
          <p:cNvSpPr/>
          <p:nvPr/>
        </p:nvSpPr>
        <p:spPr>
          <a:xfrm>
            <a:off x="8275320" y="173736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~15-20%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8275320" y="2286000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Estimated category CAGR as retention software shifts from reactive alerts to real-time, AI-assisted platforms.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48640" y="35204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beachhead, not the whole market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594360" y="4041648"/>
            <a:ext cx="82296" cy="82296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6" name="Text 13"/>
          <p:cNvSpPr/>
          <p:nvPr/>
        </p:nvSpPr>
        <p:spPr>
          <a:xfrm>
            <a:off x="868680" y="39319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Mid-sized universities are big enough to have a real retention budget, but small enough that a single technical founder can close and support the first deals directly.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94360" y="4700016"/>
            <a:ext cx="82296" cy="82296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4590288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schools are the least likely to already have an entrenched Starfish or Civitas contract — the near-term wedge is schools with no platform today, not a displacement sale.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94360" y="5358384"/>
            <a:ext cx="82296" cy="82296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20" name="Text 17"/>
          <p:cNvSpPr/>
          <p:nvPr/>
        </p:nvSpPr>
        <p:spPr>
          <a:xfrm>
            <a:off x="868680" y="5248656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$4.2B specific category (not a $456B global ed-tech figure that includes hardware, corporate learning, and K-12) is the honest number a university retention-software buyer actually represents.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Beachhead estimate derived from NCES institution counts and category-comparable per-seat retention-software pricing; illustrative, not third-party sourced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Competition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incumbents exist in higher ed — here's the structural gap CampusCompass is built to close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17520" y="1600200"/>
            <a:ext cx="3429000" cy="4572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6" name="Text 3"/>
          <p:cNvSpPr/>
          <p:nvPr/>
        </p:nvSpPr>
        <p:spPr>
          <a:xfrm>
            <a:off x="3017520" y="1600200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537960" y="1600200"/>
            <a:ext cx="2880360" cy="457200"/>
          </a:xfrm>
          <a:prstGeom prst="rect">
            <a:avLst/>
          </a:prstGeom>
          <a:solidFill>
            <a:srgbClr val="EEEEF5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Starfish (EAB)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9509760" y="1600200"/>
            <a:ext cx="2286000" cy="457200"/>
          </a:xfrm>
          <a:prstGeom prst="rect">
            <a:avLst/>
          </a:prstGeom>
          <a:solidFill>
            <a:srgbClr val="EEEEF5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Civitas Learning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48640" y="2057400"/>
            <a:ext cx="11247120" cy="7132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7"/>
          <p:cNvSpPr/>
          <p:nvPr/>
        </p:nvSpPr>
        <p:spPr>
          <a:xfrm>
            <a:off x="3017520" y="2057400"/>
            <a:ext cx="3429000" cy="713232"/>
          </a:xfrm>
          <a:prstGeom prst="rect">
            <a:avLst/>
          </a:prstGeom>
          <a:solidFill>
            <a:srgbClr val="EEF0FE"/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2057400"/>
            <a:ext cx="21031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 behavior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3154680" y="2057400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 takes permission-gated action directly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675120" y="2057400"/>
            <a:ext cx="26060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Flags &amp; alerts — staff must act manually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9646920" y="2057400"/>
            <a:ext cx="2011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Predictive insights — staff must act manually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548640" y="2770632"/>
            <a:ext cx="11247120" cy="713232"/>
          </a:xfrm>
          <a:prstGeom prst="rect">
            <a:avLst/>
          </a:prstGeom>
          <a:solidFill>
            <a:srgbClr val="FAFAFC"/>
          </a:solidFill>
          <a:ln/>
        </p:spPr>
      </p:sp>
      <p:sp>
        <p:nvSpPr>
          <p:cNvPr id="16" name="Shape 13"/>
          <p:cNvSpPr/>
          <p:nvPr/>
        </p:nvSpPr>
        <p:spPr>
          <a:xfrm>
            <a:off x="3017520" y="2770632"/>
            <a:ext cx="3429000" cy="713232"/>
          </a:xfrm>
          <a:prstGeom prst="rect">
            <a:avLst/>
          </a:prstGeom>
          <a:solidFill>
            <a:srgbClr val="EEF0FE"/>
          </a:solidFill>
          <a:ln/>
        </p:spPr>
      </p:sp>
      <p:sp>
        <p:nvSpPr>
          <p:cNvPr id="17" name="Text 14"/>
          <p:cNvSpPr/>
          <p:nvPr/>
        </p:nvSpPr>
        <p:spPr>
          <a:xfrm>
            <a:off x="685800" y="2770632"/>
            <a:ext cx="21031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visibility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3154680" y="2770632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Parent/guardian access built in from day one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675120" y="2770632"/>
            <a:ext cx="26060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core feature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9646920" y="2770632"/>
            <a:ext cx="2011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core feature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548640" y="3483864"/>
            <a:ext cx="11247120" cy="7132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19"/>
          <p:cNvSpPr/>
          <p:nvPr/>
        </p:nvSpPr>
        <p:spPr>
          <a:xfrm>
            <a:off x="3017520" y="3483864"/>
            <a:ext cx="3429000" cy="713232"/>
          </a:xfrm>
          <a:prstGeom prst="rect">
            <a:avLst/>
          </a:prstGeom>
          <a:solidFill>
            <a:srgbClr val="EEF0FE"/>
          </a:solidFill>
          <a:ln/>
        </p:spPr>
      </p:sp>
      <p:sp>
        <p:nvSpPr>
          <p:cNvPr id="23" name="Text 20"/>
          <p:cNvSpPr/>
          <p:nvPr/>
        </p:nvSpPr>
        <p:spPr>
          <a:xfrm>
            <a:off x="685800" y="3483864"/>
            <a:ext cx="21031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model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3154680" y="3483864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Connects family + advisor around one shared view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675120" y="3483864"/>
            <a:ext cx="26060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Isolated within institutional staff tools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9646920" y="3483864"/>
            <a:ext cx="2011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Isolated within institutional staff tools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548640" y="4197096"/>
            <a:ext cx="11247120" cy="713232"/>
          </a:xfrm>
          <a:prstGeom prst="rect">
            <a:avLst/>
          </a:prstGeom>
          <a:solidFill>
            <a:srgbClr val="FAFAFC"/>
          </a:solidFill>
          <a:ln/>
        </p:spPr>
      </p:sp>
      <p:sp>
        <p:nvSpPr>
          <p:cNvPr id="28" name="Shape 25"/>
          <p:cNvSpPr/>
          <p:nvPr/>
        </p:nvSpPr>
        <p:spPr>
          <a:xfrm>
            <a:off x="3017520" y="4197096"/>
            <a:ext cx="3429000" cy="713232"/>
          </a:xfrm>
          <a:prstGeom prst="rect">
            <a:avLst/>
          </a:prstGeom>
          <a:solidFill>
            <a:srgbClr val="EEF0FE"/>
          </a:solidFill>
          <a:ln/>
        </p:spPr>
      </p:sp>
      <p:sp>
        <p:nvSpPr>
          <p:cNvPr id="29" name="Text 26"/>
          <p:cNvSpPr/>
          <p:nvPr/>
        </p:nvSpPr>
        <p:spPr>
          <a:xfrm>
            <a:off x="685800" y="4197096"/>
            <a:ext cx="21031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LMS/SIS integration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3154680" y="4197096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Multi-LMS via Edlink middleware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6675120" y="4197096"/>
            <a:ext cx="26060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per-institution integration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9646920" y="4197096"/>
            <a:ext cx="2011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per-institution integration</a:t>
            </a:r>
            <a:endParaRPr lang="en-US" sz="1050" dirty="0"/>
          </a:p>
        </p:txBody>
      </p:sp>
      <p:sp>
        <p:nvSpPr>
          <p:cNvPr id="33" name="Shape 30"/>
          <p:cNvSpPr/>
          <p:nvPr/>
        </p:nvSpPr>
        <p:spPr>
          <a:xfrm>
            <a:off x="548640" y="4910328"/>
            <a:ext cx="11247120" cy="7132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Shape 31"/>
          <p:cNvSpPr/>
          <p:nvPr/>
        </p:nvSpPr>
        <p:spPr>
          <a:xfrm>
            <a:off x="3017520" y="4910328"/>
            <a:ext cx="3429000" cy="713232"/>
          </a:xfrm>
          <a:prstGeom prst="rect">
            <a:avLst/>
          </a:prstGeom>
          <a:solidFill>
            <a:srgbClr val="EEF0FE"/>
          </a:solidFill>
          <a:ln/>
        </p:spPr>
      </p:sp>
      <p:sp>
        <p:nvSpPr>
          <p:cNvPr id="35" name="Text 32"/>
          <p:cNvSpPr/>
          <p:nvPr/>
        </p:nvSpPr>
        <p:spPr>
          <a:xfrm>
            <a:off x="685800" y="4910328"/>
            <a:ext cx="21031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 maturity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3154680" y="4910328"/>
            <a:ext cx="3154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access, single technical founder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6675120" y="4910328"/>
            <a:ext cx="26060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500+ institutions, 10+ years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9646920" y="4910328"/>
            <a:ext cx="20116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Founded 2011, established base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548640" y="5760720"/>
            <a:ext cx="11064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Unlike legacy systems that isolate alerts within institutional silos and require manual staff action, CampusCompass engages the student's outside support network with permission-gated automated interventions. Switching costs are real — the near-term wedge is schools with no existing platform today, not displacing an entrenched EAB or Civitas contract on day one.</a:t>
            </a:r>
            <a:endParaRPr lang="en-US" sz="1050" dirty="0"/>
          </a:p>
        </p:txBody>
      </p:sp>
      <p:sp>
        <p:nvSpPr>
          <p:cNvPr id="40" name="Text 37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EAB / Starfish and Civitas Learning public product pages (2026)</a:t>
            </a:r>
            <a:endParaRPr lang="en-US" sz="1000" dirty="0"/>
          </a:p>
        </p:txBody>
      </p:sp>
      <p:sp>
        <p:nvSpPr>
          <p:cNvPr id="41" name="Text 38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Straightforward, usage-aligned pricing — familiar to how this category already buys</a:t>
            </a:r>
            <a:endParaRPr lang="en-US" sz="1400" dirty="0"/>
          </a:p>
        </p:txBody>
      </p:sp>
      <p:pic>
        <p:nvPicPr>
          <p:cNvPr id="4" name="Image 0" descr="star-logo-indi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67160" y="384048"/>
            <a:ext cx="292608" cy="2926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914400" y="2103120"/>
            <a:ext cx="1554480" cy="155448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6" name="Image 1" descr="icons/dollarSig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110" y="2522830"/>
            <a:ext cx="715061" cy="71506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65760" y="37947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Per-student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365760" y="411480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licensing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3429000" y="1600200"/>
            <a:ext cx="81838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657600" y="173736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Usage-aligned pricing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3657600" y="210312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Institutions pay based on actual enrollment, not a flat guess — cost scales with real adoption, not a negotiated ceiling.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429000" y="3200400"/>
            <a:ext cx="81838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657600" y="333756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pricing steps up over time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3657600" y="370332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pilots are priced to reduce first-mover risk, then step up to standard pricing once the platform has proven value — see Financials for real numbers.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3429000" y="4800600"/>
            <a:ext cx="81838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3657600" y="493776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familiar structure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3657600" y="530352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per-student licensing model used by Starfish and Civitas Learning — procurement teams already know how to evaluate and budget for it.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36576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11430000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2026-09-02T16:17:53Z</dcterms:created>
  <dcterms:modified xsi:type="dcterms:W3CDTF">2026-09-02T16:17:53Z</dcterms:modified>
</cp:coreProperties>
</file>